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3" r:id="rId2"/>
    <p:sldId id="256" r:id="rId3"/>
    <p:sldId id="257" r:id="rId4"/>
    <p:sldId id="258" r:id="rId5"/>
    <p:sldId id="260" r:id="rId6"/>
    <p:sldId id="283" r:id="rId7"/>
    <p:sldId id="264" r:id="rId8"/>
    <p:sldId id="276" r:id="rId9"/>
    <p:sldId id="277" r:id="rId10"/>
    <p:sldId id="265" r:id="rId11"/>
    <p:sldId id="266" r:id="rId12"/>
    <p:sldId id="267" r:id="rId13"/>
    <p:sldId id="268" r:id="rId14"/>
    <p:sldId id="269" r:id="rId15"/>
    <p:sldId id="270" r:id="rId16"/>
    <p:sldId id="281" r:id="rId17"/>
    <p:sldId id="271" r:id="rId18"/>
    <p:sldId id="272" r:id="rId19"/>
    <p:sldId id="273" r:id="rId20"/>
    <p:sldId id="274" r:id="rId21"/>
    <p:sldId id="275" r:id="rId22"/>
    <p:sldId id="284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10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677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C0266-C366-4EC2-94D2-7BE85E8204A9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9BB49-06C1-43F3-9A38-D099969D14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91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B1397-7F37-B8FA-0011-348BCA31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DE924F9-E2CC-A79B-FD40-18216A68744B}"/>
              </a:ext>
            </a:extLst>
          </p:cNvPr>
          <p:cNvSpPr/>
          <p:nvPr/>
        </p:nvSpPr>
        <p:spPr>
          <a:xfrm>
            <a:off x="-508895" y="434125"/>
            <a:ext cx="10161789" cy="6774871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  <a:softEdge rad="977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3E657-75F0-D825-F710-A382D94C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59" y="1163782"/>
            <a:ext cx="7678882" cy="2657779"/>
          </a:xfrm>
          <a:effectLst>
            <a:outerShdw blurRad="50800" dist="50800" dir="5400000" sx="43000" sy="43000" algn="ctr" rotWithShape="0">
              <a:schemeClr val="bg1"/>
            </a:outerShdw>
          </a:effectLst>
        </p:spPr>
        <p:txBody>
          <a:bodyPr>
            <a:noAutofit/>
          </a:bodyPr>
          <a:lstStyle/>
          <a:p>
            <a:r>
              <a:rPr lang="en-US" sz="13400" b="1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S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AATHI</a:t>
            </a:r>
            <a:r>
              <a:rPr lang="en-US" sz="11200" b="1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M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ANDRAM</a:t>
            </a:r>
            <a:endParaRPr lang="en-IN" sz="6600" b="1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02637-2BC4-E200-78C3-56F83831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33615"/>
            <a:ext cx="6858000" cy="676583"/>
          </a:xfrm>
          <a:effectLst>
            <a:outerShdw blurRad="50800" dist="50800" dir="5400000" sx="69000" sy="69000" algn="ctr" rotWithShape="0">
              <a:schemeClr val="bg1">
                <a:alpha val="99000"/>
              </a:schemeClr>
            </a:outerShdw>
          </a:effectLst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Subhayan Niyogi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Souptik Dam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00474-707C-9CDB-12B5-BA5D506DC45A}"/>
              </a:ext>
            </a:extLst>
          </p:cNvPr>
          <p:cNvSpPr txBox="1"/>
          <p:nvPr/>
        </p:nvSpPr>
        <p:spPr>
          <a:xfrm>
            <a:off x="1143000" y="3514128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“Input: Skill. Output: Opportunity. 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Engine: SaathiMandram.”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1AD7-6E78-094A-C708-57115D4E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170" y="659756"/>
            <a:ext cx="3003630" cy="75788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This is our login page</a:t>
            </a:r>
            <a:endParaRPr lang="en-IN" dirty="0">
              <a:latin typeface="Berlin Sans FB" panose="020E0602020502020306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45258-AED1-37CA-8FA6-5720FB910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2827" y="-300942"/>
            <a:ext cx="6543554" cy="4907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78AB9-023C-FA06-581F-048E0471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02" y="2025569"/>
            <a:ext cx="6185568" cy="4996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471E6-CC07-B8DD-3A68-1ED3C981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827" y="3429000"/>
            <a:ext cx="5683170" cy="39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2CA-E497-F68A-E3AE-65A1C71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9C386-74AD-8F1E-1333-106ACA68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8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4C7C-D86A-95CE-63BC-606062D1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A888F-CA34-EEDA-45AD-AA30120BB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1637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6509-E096-B8D9-6130-2825E619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2DB70-AD77-EE28-E081-F9BFA7366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04712" cy="6858000"/>
          </a:xfrm>
        </p:spPr>
      </p:pic>
    </p:spTree>
    <p:extLst>
      <p:ext uri="{BB962C8B-B14F-4D97-AF65-F5344CB8AC3E}">
        <p14:creationId xmlns:p14="http://schemas.microsoft.com/office/powerpoint/2010/main" val="84511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A344-98E6-5B28-A56F-B0F69BD2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F9380-8608-1360-BBEA-8A0C092D5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71794" cy="6858000"/>
          </a:xfrm>
        </p:spPr>
      </p:pic>
    </p:spTree>
    <p:extLst>
      <p:ext uri="{BB962C8B-B14F-4D97-AF65-F5344CB8AC3E}">
        <p14:creationId xmlns:p14="http://schemas.microsoft.com/office/powerpoint/2010/main" val="27299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881A-AD04-CE7D-1973-15E4C390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" panose="020E0602020502020306" pitchFamily="34" charset="0"/>
              </a:rPr>
              <a:t>This is the recruiter side</a:t>
            </a:r>
            <a:endParaRPr lang="en-IN" dirty="0">
              <a:latin typeface="Berlin Sans FB" panose="020E0602020502020306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418CC-4846-9042-1F80-2E31D63A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4960"/>
            <a:ext cx="9229663" cy="5313039"/>
          </a:xfrm>
        </p:spPr>
      </p:pic>
    </p:spTree>
    <p:extLst>
      <p:ext uri="{BB962C8B-B14F-4D97-AF65-F5344CB8AC3E}">
        <p14:creationId xmlns:p14="http://schemas.microsoft.com/office/powerpoint/2010/main" val="387968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A7D7-5B05-7A70-724A-47D710BC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7B080-FA93-D298-B30B-76D114E32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69262" cy="6858000"/>
          </a:xfrm>
        </p:spPr>
      </p:pic>
    </p:spTree>
    <p:extLst>
      <p:ext uri="{BB962C8B-B14F-4D97-AF65-F5344CB8AC3E}">
        <p14:creationId xmlns:p14="http://schemas.microsoft.com/office/powerpoint/2010/main" val="337091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0946-17BF-CC13-D47B-16E3E9EB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F873A-DA33-B53F-5C70-37A03013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2DB039-669F-84AB-0644-7B048ADF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7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E490-03BC-E9F5-AD03-10E9B1F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D7FEA-077C-0C0D-71D8-FB2C3C0E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217520" cy="68580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95E6EE-59E2-3FAF-5EFC-C1F10C29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32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0549-BE5D-8791-39AF-4CD101A7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A50E-174C-CD6E-5800-80DD04C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E2106-F286-852D-2C27-0B714706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9D480CB-58EE-919A-CAC3-0AE9C2BA1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80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0428F-CB72-2947-D79B-EE1C6047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03" t="10662" r="9589" b="10504"/>
          <a:stretch>
            <a:fillRect/>
          </a:stretch>
        </p:blipFill>
        <p:spPr>
          <a:xfrm>
            <a:off x="0" y="0"/>
            <a:ext cx="9144000" cy="6884474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2F7E6FD-4984-142B-C160-358D0AB0C661}"/>
              </a:ext>
            </a:extLst>
          </p:cNvPr>
          <p:cNvSpPr/>
          <p:nvPr/>
        </p:nvSpPr>
        <p:spPr>
          <a:xfrm>
            <a:off x="457199" y="384464"/>
            <a:ext cx="8229601" cy="6099463"/>
          </a:xfrm>
          <a:prstGeom prst="flowChartProcess">
            <a:avLst/>
          </a:prstGeom>
          <a:gradFill>
            <a:gsLst>
              <a:gs pos="66000">
                <a:srgbClr val="FFFF00">
                  <a:alpha val="28000"/>
                </a:srgbClr>
              </a:gs>
              <a:gs pos="11000">
                <a:srgbClr val="FFFF00">
                  <a:alpha val="42000"/>
                </a:srgbClr>
              </a:gs>
            </a:gsLst>
          </a:gradFill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929"/>
            <a:ext cx="8229600" cy="1143000"/>
          </a:xfrm>
        </p:spPr>
        <p:txBody>
          <a:bodyPr>
            <a:normAutofit/>
          </a:bodyPr>
          <a:lstStyle/>
          <a:p>
            <a:r>
              <a:rPr sz="6600" dirty="0">
                <a:latin typeface="Berlin Sans FB" panose="020E0602020502020306" pitchFamily="34" charset="0"/>
              </a:rPr>
              <a:t>Our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>
              <a:latin typeface="Berlin Sans FB" panose="020E0602020502020306" pitchFamily="34" charset="0"/>
            </a:endParaRPr>
          </a:p>
          <a:p>
            <a:r>
              <a:rPr dirty="0">
                <a:latin typeface="Berlin Sans FB" panose="020E0602020502020306" pitchFamily="34" charset="0"/>
              </a:rPr>
              <a:t>Connecting Workers and Contractors — Seamlessly &amp; Inclusively</a:t>
            </a:r>
          </a:p>
          <a:p>
            <a:r>
              <a:rPr dirty="0">
                <a:latin typeface="Berlin Sans FB" panose="020E0602020502020306" pitchFamily="34" charset="0"/>
              </a:rPr>
              <a:t>Platform for underprivileged workers and contractors supplying labor teams</a:t>
            </a:r>
          </a:p>
          <a:p>
            <a:r>
              <a:rPr dirty="0">
                <a:latin typeface="Berlin Sans FB" panose="020E0602020502020306" pitchFamily="34" charset="0"/>
              </a:rPr>
              <a:t>Designed for maximum accessibility, language support, and smart job matching</a:t>
            </a:r>
          </a:p>
          <a:p>
            <a:r>
              <a:rPr dirty="0">
                <a:latin typeface="Berlin Sans FB" panose="020E0602020502020306" pitchFamily="34" charset="0"/>
              </a:rPr>
              <a:t>Bridges the gap between industries and untapped workforce potential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8C77-ADFA-3692-9516-5E21BB4D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uhaus 93" panose="04030905020B02020C02" pitchFamily="82" charset="0"/>
              </a:rPr>
              <a:t>The following are examples of the language feature</a:t>
            </a:r>
            <a:endParaRPr lang="en-IN" dirty="0">
              <a:latin typeface="Bauhaus 93" panose="04030905020B02020C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797A6-127E-44CA-9063-8A96E0CB7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8883"/>
            <a:ext cx="9139486" cy="4398378"/>
          </a:xfrm>
        </p:spPr>
      </p:pic>
    </p:spTree>
    <p:extLst>
      <p:ext uri="{BB962C8B-B14F-4D97-AF65-F5344CB8AC3E}">
        <p14:creationId xmlns:p14="http://schemas.microsoft.com/office/powerpoint/2010/main" val="403306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D30DAA-BB7A-496B-D0F5-BBF4C71B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6348" y="2545743"/>
            <a:ext cx="9144000" cy="4357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09AC9-6E14-C235-D74E-B37D6BAE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31248-BC28-BD29-32FF-84F1B6273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5595" y="3077528"/>
            <a:ext cx="8229600" cy="37804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CA75C-07AD-39E5-F8DD-48F9FA8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6348" y="140177"/>
            <a:ext cx="9144000" cy="4214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BB2EF-0C06-C99B-D0EF-D794D295E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348" y="-229420"/>
            <a:ext cx="9144000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5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AD1F-877F-8D43-B82C-F2E0B13DE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0432-B891-CF9A-37C4-6D088B7D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3201D-859C-B668-5805-33AD8F37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92E69-F25A-CCCA-374E-F11E20C1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F7C9D-7511-5B49-3E96-C094D1C5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70"/>
          <a:stretch>
            <a:fillRect/>
          </a:stretch>
        </p:blipFill>
        <p:spPr>
          <a:xfrm>
            <a:off x="0" y="-5917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3682"/>
            <a:ext cx="8229600" cy="1143000"/>
          </a:xfrm>
        </p:spPr>
        <p:txBody>
          <a:bodyPr/>
          <a:lstStyle/>
          <a:p>
            <a:r>
              <a:rPr dirty="0">
                <a:latin typeface="Berlin Sans FB" panose="020E0602020502020306" pitchFamily="34" charset="0"/>
              </a:rPr>
              <a:t>Why This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6454" y="1506682"/>
            <a:ext cx="5798128" cy="4525963"/>
          </a:xfrm>
        </p:spPr>
        <p:txBody>
          <a:bodyPr>
            <a:normAutofit fontScale="92500" lnSpcReduction="20000"/>
          </a:bodyPr>
          <a:lstStyle/>
          <a:p>
            <a:endParaRPr dirty="0">
              <a:latin typeface="Berlin Sans FB" panose="020E0602020502020306" pitchFamily="34" charset="0"/>
            </a:endParaRPr>
          </a:p>
          <a:p>
            <a:r>
              <a:rPr dirty="0">
                <a:latin typeface="Berlin Sans FB" panose="020E0602020502020306" pitchFamily="34" charset="0"/>
              </a:rPr>
              <a:t>Empowering a New Workforce</a:t>
            </a:r>
          </a:p>
          <a:p>
            <a:r>
              <a:rPr dirty="0">
                <a:latin typeface="Berlin Sans FB" panose="020E0602020502020306" pitchFamily="34" charset="0"/>
              </a:rPr>
              <a:t>Breaks technological, linguistic, and educational barriers</a:t>
            </a:r>
          </a:p>
          <a:p>
            <a:r>
              <a:rPr dirty="0">
                <a:latin typeface="Berlin Sans FB" panose="020E0602020502020306" pitchFamily="34" charset="0"/>
              </a:rPr>
              <a:t>Builds trust between contractors and workers</a:t>
            </a:r>
          </a:p>
          <a:p>
            <a:r>
              <a:rPr dirty="0">
                <a:latin typeface="Berlin Sans FB" panose="020E0602020502020306" pitchFamily="34" charset="0"/>
              </a:rPr>
              <a:t>Connects underutilized talent to genuine opportunities</a:t>
            </a:r>
          </a:p>
          <a:p>
            <a:r>
              <a:rPr dirty="0">
                <a:latin typeface="Berlin Sans FB" panose="020E0602020502020306" pitchFamily="34" charset="0"/>
              </a:rPr>
              <a:t>Helps industries find reliable, skilled teams quickly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76A89-C474-3898-B2D5-993C43EB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36" y="755649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latin typeface="Berlin Sans FB" panose="020E0602020502020306" pitchFamily="34" charset="0"/>
              </a:rPr>
              <a:t>Seamless Access for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419" y="1889702"/>
            <a:ext cx="8229600" cy="4525963"/>
          </a:xfrm>
        </p:spPr>
        <p:txBody>
          <a:bodyPr>
            <a:normAutofit/>
          </a:bodyPr>
          <a:lstStyle/>
          <a:p>
            <a:endParaRPr sz="2400" dirty="0">
              <a:latin typeface="Berlin Sans FB" panose="020E0602020502020306" pitchFamily="34" charset="0"/>
            </a:endParaRPr>
          </a:p>
          <a:p>
            <a:r>
              <a:rPr sz="2400" dirty="0">
                <a:latin typeface="Berlin Sans FB" panose="020E0602020502020306" pitchFamily="34" charset="0"/>
              </a:rPr>
              <a:t>OTP-Based Login System</a:t>
            </a:r>
          </a:p>
          <a:p>
            <a:r>
              <a:rPr sz="2400" dirty="0">
                <a:latin typeface="Berlin Sans FB" panose="020E0602020502020306" pitchFamily="34" charset="0"/>
              </a:rPr>
              <a:t>Log in from any device — cybercafé, friend’s </a:t>
            </a:r>
            <a:endParaRPr lang="en-US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Berlin Sans FB" panose="020E0602020502020306" pitchFamily="34" charset="0"/>
              </a:rPr>
              <a:t>     </a:t>
            </a:r>
            <a:r>
              <a:rPr sz="2400" dirty="0">
                <a:latin typeface="Berlin Sans FB" panose="020E0602020502020306" pitchFamily="34" charset="0"/>
              </a:rPr>
              <a:t>phone, or home</a:t>
            </a:r>
          </a:p>
          <a:p>
            <a:r>
              <a:rPr sz="2400" dirty="0">
                <a:latin typeface="Berlin Sans FB" panose="020E0602020502020306" pitchFamily="34" charset="0"/>
              </a:rPr>
              <a:t>No need to remember passwords</a:t>
            </a:r>
          </a:p>
          <a:p>
            <a:r>
              <a:rPr sz="2400" dirty="0">
                <a:latin typeface="Berlin Sans FB" panose="020E0602020502020306" pitchFamily="34" charset="0"/>
              </a:rPr>
              <a:t>Useful for users without consistent access</a:t>
            </a:r>
            <a:endParaRPr lang="en-US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Berlin Sans FB" panose="020E0602020502020306" pitchFamily="34" charset="0"/>
              </a:rPr>
              <a:t>     </a:t>
            </a:r>
            <a:r>
              <a:rPr sz="2400" dirty="0">
                <a:latin typeface="Berlin Sans FB" panose="020E0602020502020306" pitchFamily="34" charset="0"/>
              </a:rPr>
              <a:t>to electronics</a:t>
            </a:r>
          </a:p>
          <a:p>
            <a:r>
              <a:rPr sz="2400" dirty="0">
                <a:latin typeface="Berlin Sans FB" panose="020E0602020502020306" pitchFamily="34" charset="0"/>
              </a:rPr>
              <a:t>Ensures easy, secure access for all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2FBF96-2C65-CB3A-C7E4-7431BD18F0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rcRect t="21364" b="18788"/>
          <a:stretch>
            <a:fillRect/>
          </a:stretch>
        </p:blipFill>
        <p:spPr>
          <a:xfrm>
            <a:off x="-1" y="0"/>
            <a:ext cx="9149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486582"/>
            <a:ext cx="8801100" cy="1143000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50800" algn="ctr" rotWithShape="0">
              <a:srgbClr val="000000">
                <a:alpha val="9000"/>
              </a:srgbClr>
            </a:outerShdw>
            <a:reflection stA="0" endPos="60000" dir="5400000" sy="-100000" algn="bl" rotWithShape="0"/>
          </a:effectLst>
        </p:spPr>
        <p:txBody>
          <a:bodyPr>
            <a:noAutofit/>
          </a:bodyPr>
          <a:lstStyle/>
          <a:p>
            <a:r>
              <a:rPr sz="4800" b="1" dirty="0">
                <a:latin typeface="Berlin Sans FB" panose="020E0602020502020306" pitchFamily="34" charset="0"/>
              </a:rPr>
              <a:t>Breaking Language Barriers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5968"/>
            <a:ext cx="8229600" cy="4525963"/>
          </a:xfrm>
          <a:effectLst>
            <a:glow rad="101600">
              <a:schemeClr val="accent3">
                <a:satMod val="175000"/>
                <a:alpha val="87000"/>
              </a:schemeClr>
            </a:glow>
            <a:outerShdw blurRad="254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 fontScale="92500"/>
          </a:bodyPr>
          <a:lstStyle/>
          <a:p>
            <a:endParaRPr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Berlin Sans FB" panose="020E0602020502020306" pitchFamily="34" charset="0"/>
            </a:endParaRPr>
          </a:p>
          <a:p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Google Translate Integration</a:t>
            </a:r>
          </a:p>
          <a:p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Supports 14+ Indian languages</a:t>
            </a:r>
          </a:p>
          <a:p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Use</a:t>
            </a:r>
            <a:r>
              <a:rPr lang="en-IN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rs</a:t>
            </a:r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 can view and post in their native language</a:t>
            </a:r>
          </a:p>
          <a:p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Smooth cross-lingual communication between workers and contractors</a:t>
            </a:r>
          </a:p>
          <a:p>
            <a:r>
              <a:rPr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Promotes inclusivity across regions and communities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060778-6CD8-D93A-668C-11200C70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8" b="1067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5847"/>
            <a:ext cx="8229600" cy="1143000"/>
          </a:xfrm>
        </p:spPr>
        <p:txBody>
          <a:bodyPr>
            <a:normAutofit/>
          </a:bodyPr>
          <a:lstStyle/>
          <a:p>
            <a:r>
              <a:rPr sz="5400" dirty="0">
                <a:latin typeface="Berlin Sans FB" panose="020E0602020502020306" pitchFamily="34" charset="0"/>
              </a:rPr>
              <a:t>Smart 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10" y="2332037"/>
            <a:ext cx="6785264" cy="4525963"/>
          </a:xfrm>
        </p:spPr>
        <p:txBody>
          <a:bodyPr/>
          <a:lstStyle/>
          <a:p>
            <a:endParaRPr dirty="0">
              <a:latin typeface="Berlin Sans FB" panose="020E0602020502020306" pitchFamily="34" charset="0"/>
            </a:endParaRPr>
          </a:p>
          <a:p>
            <a:r>
              <a:rPr dirty="0">
                <a:latin typeface="Berlin Sans FB" panose="020E0602020502020306" pitchFamily="34" charset="0"/>
              </a:rPr>
              <a:t>Job Sorting Algorithm</a:t>
            </a:r>
          </a:p>
          <a:p>
            <a:r>
              <a:rPr dirty="0">
                <a:latin typeface="Berlin Sans FB" panose="020E0602020502020306" pitchFamily="34" charset="0"/>
              </a:rPr>
              <a:t>Matches based on skills, location, availability, and preferences</a:t>
            </a:r>
          </a:p>
          <a:p>
            <a:r>
              <a:rPr dirty="0">
                <a:latin typeface="Berlin Sans FB" panose="020E0602020502020306" pitchFamily="34" charset="0"/>
              </a:rPr>
              <a:t>Ensures relevance, efficiency, and better outcomes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9DF6-7A4C-193B-89BB-12F31BCB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0078B-ACF8-772B-EA97-FC910A58F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156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7022F-79A7-A2DA-BEA6-6D55D60A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239" y="2445151"/>
            <a:ext cx="616351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The following slides show a </a:t>
            </a:r>
            <a:r>
              <a:rPr lang="en-US" dirty="0" err="1">
                <a:latin typeface="Berlin Sans FB" panose="020E0602020502020306" pitchFamily="34" charset="0"/>
              </a:rPr>
              <a:t>glipse</a:t>
            </a:r>
            <a:r>
              <a:rPr lang="en-US" dirty="0">
                <a:latin typeface="Berlin Sans FB" panose="020E0602020502020306" pitchFamily="34" charset="0"/>
              </a:rPr>
              <a:t> into our website; how the recruiters and job finder connect </a:t>
            </a:r>
            <a:endParaRPr lang="en-IN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AC9E-F46D-665B-70C2-02849C6D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CA7830-F2B9-0309-9DFA-0AFD9CE7F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1BC126DE-4185-9EF4-49E2-545ED1898A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9595" y="-43405"/>
            <a:ext cx="6342927" cy="63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43FA-547B-0B7A-7A4F-3441A824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A0D9FD-5C1E-D0D0-8F65-DD7FF6492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8" y="0"/>
            <a:ext cx="9121182" cy="6858000"/>
          </a:xfrm>
        </p:spPr>
      </p:pic>
    </p:spTree>
    <p:extLst>
      <p:ext uri="{BB962C8B-B14F-4D97-AF65-F5344CB8AC3E}">
        <p14:creationId xmlns:p14="http://schemas.microsoft.com/office/powerpoint/2010/main" val="395964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9DC1-0570-3394-42A5-F1C061AA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804F-B0F3-F0DE-FBDE-EFB596433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EC22D-FC1F-21AC-2F75-11597947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229</Words>
  <Application>Microsoft Office PowerPoint</Application>
  <PresentationFormat>On-screen Show (4:3)</PresentationFormat>
  <Paragraphs>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Bauhaus 93</vt:lpstr>
      <vt:lpstr>Berlin Sans FB</vt:lpstr>
      <vt:lpstr>Calibri</vt:lpstr>
      <vt:lpstr>Office Theme</vt:lpstr>
      <vt:lpstr>SAATHIMANDRAM</vt:lpstr>
      <vt:lpstr>Our Mission</vt:lpstr>
      <vt:lpstr>Seamless Access for All</vt:lpstr>
      <vt:lpstr>Breaking Language Barriers</vt:lpstr>
      <vt:lpstr>Smart Job Matching</vt:lpstr>
      <vt:lpstr>The following slides show a glipse into our website; how the recruiters and job finder connect </vt:lpstr>
      <vt:lpstr>PowerPoint Presentation</vt:lpstr>
      <vt:lpstr>PowerPoint Presentation</vt:lpstr>
      <vt:lpstr>PowerPoint Presentation</vt:lpstr>
      <vt:lpstr>This is our login page</vt:lpstr>
      <vt:lpstr>PowerPoint Presentation</vt:lpstr>
      <vt:lpstr>PowerPoint Presentation</vt:lpstr>
      <vt:lpstr>PowerPoint Presentation</vt:lpstr>
      <vt:lpstr>PowerPoint Presentation</vt:lpstr>
      <vt:lpstr>This is the recruiter side</vt:lpstr>
      <vt:lpstr>PowerPoint Presentation</vt:lpstr>
      <vt:lpstr>PowerPoint Presentation</vt:lpstr>
      <vt:lpstr>PowerPoint Presentation</vt:lpstr>
      <vt:lpstr>PowerPoint Presentation</vt:lpstr>
      <vt:lpstr>The following are examples of the language feature</vt:lpstr>
      <vt:lpstr>PowerPoint Presentation</vt:lpstr>
      <vt:lpstr>PowerPoint Presentation</vt:lpstr>
      <vt:lpstr>Why This Matters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souptik</dc:creator>
  <cp:keywords/>
  <dc:description>generated using python-pptx</dc:description>
  <cp:lastModifiedBy>fat_PANDA_1 _69</cp:lastModifiedBy>
  <cp:revision>3</cp:revision>
  <dcterms:created xsi:type="dcterms:W3CDTF">2013-01-27T09:14:16Z</dcterms:created>
  <dcterms:modified xsi:type="dcterms:W3CDTF">2025-07-29T10:34:13Z</dcterms:modified>
  <cp:category/>
</cp:coreProperties>
</file>